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CCFF"/>
    <a:srgbClr val="FF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04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76188F3-6D57-4590-AB6A-B2F306CB1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04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CB3C9E-D773-419D-9E71-9CB1A64E1598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7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3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04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09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3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48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59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471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Working with LARGE Numbers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troy.pomeroy@medford.k12.or.u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2010/04/29/us/29spill.html?scp=2&amp;sq=oil%20spill&amp;st=cse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main/www/popclock.html" TargetMode="External"/><Relationship Id="rId2" Type="http://schemas.openxmlformats.org/officeDocument/2006/relationships/hyperlink" Target="http://www.federalbudget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efeatthedebt.com/debt-clock/?gclid=CNaOzcvGwKECFQgSawodqz_oAg" TargetMode="External"/><Relationship Id="rId4" Type="http://schemas.openxmlformats.org/officeDocument/2006/relationships/hyperlink" Target="http://www.usdebtclock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066800"/>
            <a:ext cx="3657600" cy="990600"/>
          </a:xfrm>
        </p:spPr>
        <p:txBody>
          <a:bodyPr/>
          <a:lstStyle/>
          <a:p>
            <a:pPr eaLnBrk="1" hangingPunct="1"/>
            <a:r>
              <a:rPr lang="en-US" smtClean="0"/>
              <a:t>Opener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9600" y="2590800"/>
            <a:ext cx="8001000" cy="2667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smtClean="0"/>
              <a:t>Which is larger:</a:t>
            </a:r>
          </a:p>
          <a:p>
            <a:pPr eaLnBrk="1" hangingPunct="1">
              <a:lnSpc>
                <a:spcPct val="90000"/>
              </a:lnSpc>
            </a:pPr>
            <a:endParaRPr lang="en-US" sz="4000" smtClean="0"/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9.87 x 10</a:t>
            </a:r>
            <a:r>
              <a:rPr lang="en-US" sz="4000" baseline="30000" smtClean="0"/>
              <a:t>5</a:t>
            </a:r>
            <a:r>
              <a:rPr lang="en-US" sz="4000" smtClean="0"/>
              <a:t>    OR    1.2 x 10</a:t>
            </a:r>
            <a:r>
              <a:rPr lang="en-US" sz="4000" baseline="30000" smtClean="0"/>
              <a:t>6 </a:t>
            </a:r>
            <a:r>
              <a:rPr lang="en-US" sz="400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743200" y="2332038"/>
            <a:ext cx="60198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3600" smtClean="0"/>
              <a:t>5,000,000 x 5,000,000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733800" y="1447800"/>
            <a:ext cx="15716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Try This!</a:t>
            </a:r>
          </a:p>
        </p:txBody>
      </p:sp>
      <p:pic>
        <p:nvPicPr>
          <p:cNvPr id="11269" name="Picture 5" descr="calculator surre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1905000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3962400"/>
            <a:ext cx="2797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57200" y="3581400"/>
            <a:ext cx="20732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/>
              <a:t>2.5 E 13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327525" y="3465513"/>
            <a:ext cx="1768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048000" y="3581400"/>
            <a:ext cx="26670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/>
              <a:t>2.5              13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248400" y="3581400"/>
            <a:ext cx="25304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/>
              <a:t>2.5 x 10</a:t>
            </a:r>
            <a:r>
              <a:rPr lang="en-US" sz="2800" baseline="300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743200" y="2332038"/>
            <a:ext cx="60198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3600" smtClean="0"/>
              <a:t>5,000,000 x 5,000,000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3733800" y="1447800"/>
            <a:ext cx="15716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Try This!</a:t>
            </a:r>
          </a:p>
        </p:txBody>
      </p:sp>
      <p:pic>
        <p:nvPicPr>
          <p:cNvPr id="12293" name="Picture 5" descr="calculator surre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1905000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62000" y="3962400"/>
            <a:ext cx="2797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57200" y="3581400"/>
            <a:ext cx="20732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/>
              <a:t>2.5 E 13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327525" y="3465513"/>
            <a:ext cx="1768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0" y="3581400"/>
            <a:ext cx="26670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800"/>
              <a:t>2.5              13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248400" y="3581400"/>
            <a:ext cx="25304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/>
              <a:t>2.5 x 10</a:t>
            </a:r>
            <a:r>
              <a:rPr lang="en-US" sz="2800" baseline="30000"/>
              <a:t>13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33400" y="45720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2.5 x 10</a:t>
            </a:r>
            <a:r>
              <a:rPr lang="en-US" sz="3600" baseline="30000"/>
              <a:t>13</a:t>
            </a:r>
            <a:r>
              <a:rPr lang="en-US" sz="3600"/>
              <a:t> means 25,000,000,000,000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Scientific Notation is a way we can express and work with really large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Scientific Notation is a way we can express and work with really large numbers.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5800" y="2743200"/>
            <a:ext cx="78486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3 parts to a number written in scientific notation: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chemeClr val="bg1"/>
                </a:solidFill>
              </a:rPr>
              <a:t>A number greater than 1 but less than 10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chemeClr val="bg1"/>
                </a:solidFill>
              </a:rPr>
              <a:t>X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chemeClr val="bg1"/>
                </a:solidFill>
              </a:rPr>
              <a:t>Power of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2514600"/>
            <a:ext cx="464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25,000,000,000,000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4876800" y="28956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6096000" y="2514600"/>
            <a:ext cx="214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2.5 x 10</a:t>
            </a:r>
            <a:r>
              <a:rPr lang="en-US" sz="3600" baseline="30000"/>
              <a:t>13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90600" y="1828800"/>
            <a:ext cx="2659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Standard Form: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562600" y="1828800"/>
            <a:ext cx="3132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Scientific Notation: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38200" y="1752600"/>
            <a:ext cx="76962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2800" smtClean="0"/>
              <a:t>There are 33,400,000,000,000,000,000,000 molecules in 1 gram of water.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22098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ustralian Sunrise"/>
              </a:rPr>
              <a:t>Science</a:t>
            </a:r>
          </a:p>
        </p:txBody>
      </p:sp>
      <p:pic>
        <p:nvPicPr>
          <p:cNvPr id="16389" name="Picture 5" descr="water molecu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886200"/>
            <a:ext cx="2143125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38200" y="1752600"/>
            <a:ext cx="76962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2800" smtClean="0"/>
              <a:t>There are 33,400,000,000,000,000,000,000 molecules in 1 gram of water.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22098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ustralian Sunrise"/>
              </a:rPr>
              <a:t>Science</a:t>
            </a:r>
          </a:p>
        </p:txBody>
      </p:sp>
      <p:pic>
        <p:nvPicPr>
          <p:cNvPr id="17413" name="Picture 5" descr="water molecu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886200"/>
            <a:ext cx="2143125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57200" y="32766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1.  # 1-10</a:t>
            </a:r>
            <a:r>
              <a:rPr lang="en-US"/>
              <a:t>   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429000" y="3276600"/>
            <a:ext cx="973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</a:rPr>
              <a:t>3.34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38200" y="1752600"/>
            <a:ext cx="76962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2800" smtClean="0"/>
              <a:t>There are 33,400,000,000,000,000,000,000 molecules in 1 gram of water.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22098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ustralian Sunrise"/>
              </a:rPr>
              <a:t>Science</a:t>
            </a:r>
          </a:p>
        </p:txBody>
      </p:sp>
      <p:pic>
        <p:nvPicPr>
          <p:cNvPr id="18437" name="Picture 5" descr="water molecu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886200"/>
            <a:ext cx="2143125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57200" y="32766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1.  # 1-10</a:t>
            </a:r>
            <a:r>
              <a:rPr lang="en-US"/>
              <a:t>    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429000" y="3276600"/>
            <a:ext cx="973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</a:rPr>
              <a:t>3.34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33400" y="41910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2.  X</a:t>
            </a:r>
            <a:r>
              <a:rPr lang="en-US"/>
              <a:t> 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429000" y="41148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</a:rPr>
              <a:t>3.34  x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38200" y="1752600"/>
            <a:ext cx="76962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2800" smtClean="0"/>
              <a:t>There are 33,400,000,000,000,000,000,000 molecules in 1 gram of water.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22098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ustralian Sunrise"/>
              </a:rPr>
              <a:t>Science</a:t>
            </a:r>
          </a:p>
        </p:txBody>
      </p:sp>
      <p:pic>
        <p:nvPicPr>
          <p:cNvPr id="19461" name="Picture 5" descr="water molecu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886200"/>
            <a:ext cx="2143125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57200" y="32766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1.  # 1-10</a:t>
            </a:r>
            <a:r>
              <a:rPr lang="en-US"/>
              <a:t>   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429000" y="3276600"/>
            <a:ext cx="973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</a:rPr>
              <a:t>3.34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33400" y="41910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2.  X</a:t>
            </a:r>
            <a:r>
              <a:rPr lang="en-US"/>
              <a:t> 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429000" y="41148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</a:rPr>
              <a:t>3.34  x  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17525" y="51212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</a:rPr>
              <a:t>3.  Power of 10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962400" y="5105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3.34 x 10</a:t>
            </a:r>
            <a:r>
              <a:rPr lang="en-US" sz="3200" baseline="30000">
                <a:solidFill>
                  <a:schemeClr val="bg1"/>
                </a:solidFill>
              </a:rPr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Guided Practice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mtClean="0"/>
              <a:t>Write each number in scientific notation.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A</a:t>
            </a:r>
            <a:r>
              <a:rPr lang="en-US" smtClean="0"/>
              <a:t>    5,750,000              </a:t>
            </a:r>
            <a:r>
              <a:rPr lang="en-US" smtClean="0">
                <a:solidFill>
                  <a:schemeClr val="bg1"/>
                </a:solidFill>
              </a:rPr>
              <a:t>B</a:t>
            </a:r>
            <a:r>
              <a:rPr lang="en-US" smtClean="0"/>
              <a:t>    700,000,000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Write each number in standard form.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A</a:t>
            </a:r>
            <a:r>
              <a:rPr lang="en-US" smtClean="0"/>
              <a:t>    9.3 x 10</a:t>
            </a:r>
            <a:r>
              <a:rPr lang="en-US" baseline="30000" smtClean="0"/>
              <a:t>5 </a:t>
            </a:r>
            <a:r>
              <a:rPr lang="en-US" smtClean="0"/>
              <a:t>                </a:t>
            </a:r>
            <a:r>
              <a:rPr lang="en-US" smtClean="0">
                <a:solidFill>
                  <a:schemeClr val="bg1"/>
                </a:solidFill>
              </a:rPr>
              <a:t>B</a:t>
            </a:r>
            <a:r>
              <a:rPr lang="en-US" smtClean="0"/>
              <a:t>    4.0 x 10</a:t>
            </a:r>
            <a:r>
              <a:rPr lang="en-US" baseline="30000" smtClean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639763"/>
          </a:xfrm>
        </p:spPr>
        <p:txBody>
          <a:bodyPr/>
          <a:lstStyle/>
          <a:p>
            <a:pPr eaLnBrk="1" hangingPunct="1"/>
            <a:r>
              <a:rPr lang="en-US" sz="4000" smtClean="0"/>
              <a:t>?    ?   ?    R    U     </a:t>
            </a:r>
            <a:r>
              <a:rPr lang="en-US" sz="4000" smtClean="0">
                <a:solidFill>
                  <a:srgbClr val="FF0000"/>
                </a:solidFill>
              </a:rPr>
              <a:t>E</a:t>
            </a:r>
            <a:r>
              <a:rPr lang="en-US" sz="4000" smtClean="0"/>
              <a:t>   ?   ?  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FontTx/>
              <a:buNone/>
            </a:pPr>
            <a:r>
              <a:rPr lang="en-US" sz="4000" smtClean="0"/>
              <a:t>Multiply.</a:t>
            </a:r>
          </a:p>
          <a:p>
            <a:pPr marL="609600" indent="-609600" eaLnBrk="1" hangingPunct="1">
              <a:buFontTx/>
              <a:buNone/>
            </a:pPr>
            <a:endParaRPr lang="en-US" sz="400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4000" smtClean="0"/>
              <a:t>   2 x 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4000" smtClean="0"/>
              <a:t>   4.5 x 100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4000" smtClean="0"/>
              <a:t>   1.5 x 1,000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4000" smtClean="0"/>
              <a:t>   2.39 x 1,000,000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Guided Practice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mtClean="0"/>
              <a:t>Write each number in scientific notation.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A</a:t>
            </a:r>
            <a:r>
              <a:rPr lang="en-US" smtClean="0"/>
              <a:t>    5,750,000              </a:t>
            </a:r>
            <a:r>
              <a:rPr lang="en-US" smtClean="0">
                <a:solidFill>
                  <a:schemeClr val="bg1"/>
                </a:solidFill>
              </a:rPr>
              <a:t>B</a:t>
            </a:r>
            <a:r>
              <a:rPr lang="en-US" smtClean="0"/>
              <a:t>    700,000,000</a:t>
            </a:r>
          </a:p>
          <a:p>
            <a:pPr eaLnBrk="1" hangingPunct="1">
              <a:buFontTx/>
              <a:buNone/>
            </a:pPr>
            <a:r>
              <a:rPr lang="en-US" smtClean="0"/>
              <a:t>      </a:t>
            </a:r>
            <a:r>
              <a:rPr lang="en-US" smtClean="0">
                <a:solidFill>
                  <a:srgbClr val="FF0000"/>
                </a:solidFill>
              </a:rPr>
              <a:t>5.75 x 10</a:t>
            </a:r>
            <a:r>
              <a:rPr lang="en-US" baseline="30000" smtClean="0">
                <a:solidFill>
                  <a:srgbClr val="FF0000"/>
                </a:solidFill>
              </a:rPr>
              <a:t>6</a:t>
            </a:r>
            <a:r>
              <a:rPr lang="en-US" smtClean="0"/>
              <a:t>                      </a:t>
            </a:r>
            <a:r>
              <a:rPr lang="en-US" smtClean="0">
                <a:solidFill>
                  <a:srgbClr val="FF0000"/>
                </a:solidFill>
              </a:rPr>
              <a:t>7.0 x 10</a:t>
            </a:r>
            <a:r>
              <a:rPr lang="en-US" baseline="30000" smtClean="0">
                <a:solidFill>
                  <a:srgbClr val="FF0000"/>
                </a:solidFill>
              </a:rPr>
              <a:t>8</a:t>
            </a:r>
          </a:p>
          <a:p>
            <a:pPr eaLnBrk="1" hangingPunct="1">
              <a:buFontTx/>
              <a:buNone/>
            </a:pPr>
            <a:r>
              <a:rPr lang="en-US" smtClean="0"/>
              <a:t>Write each number in standard form.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A</a:t>
            </a:r>
            <a:r>
              <a:rPr lang="en-US" smtClean="0"/>
              <a:t>    9.3 x 10</a:t>
            </a:r>
            <a:r>
              <a:rPr lang="en-US" baseline="30000" smtClean="0"/>
              <a:t>5 </a:t>
            </a:r>
            <a:r>
              <a:rPr lang="en-US" smtClean="0"/>
              <a:t>                </a:t>
            </a:r>
            <a:r>
              <a:rPr lang="en-US" smtClean="0">
                <a:solidFill>
                  <a:schemeClr val="bg1"/>
                </a:solidFill>
              </a:rPr>
              <a:t>B</a:t>
            </a:r>
            <a:r>
              <a:rPr lang="en-US" smtClean="0"/>
              <a:t>    4.0 x 10</a:t>
            </a:r>
            <a:r>
              <a:rPr lang="en-US" baseline="30000" smtClean="0"/>
              <a:t>9</a:t>
            </a:r>
          </a:p>
          <a:p>
            <a:pPr eaLnBrk="1" hangingPunct="1">
              <a:buFontTx/>
              <a:buNone/>
            </a:pPr>
            <a:r>
              <a:rPr lang="en-US" baseline="30000" smtClean="0"/>
              <a:t>          </a:t>
            </a:r>
            <a:r>
              <a:rPr lang="en-US" smtClean="0">
                <a:solidFill>
                  <a:srgbClr val="FF0000"/>
                </a:solidFill>
              </a:rPr>
              <a:t>930,000</a:t>
            </a:r>
            <a:r>
              <a:rPr lang="en-US" smtClean="0"/>
              <a:t>                        </a:t>
            </a:r>
            <a:r>
              <a:rPr lang="en-US" smtClean="0">
                <a:solidFill>
                  <a:srgbClr val="FF0000"/>
                </a:solidFill>
              </a:rPr>
              <a:t>4,000,000,000</a:t>
            </a:r>
            <a:endParaRPr lang="en-US" baseline="30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National Debt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14.3</a:t>
            </a:r>
            <a:r>
              <a:rPr lang="en-US" dirty="0" smtClean="0"/>
              <a:t> </a:t>
            </a:r>
            <a:r>
              <a:rPr lang="en-US" dirty="0" smtClean="0"/>
              <a:t>Trillion as of May 7, 2010 (rounded)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Write this as a number in standard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National Debt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14.3 Trillion as of May 7, 2011 (rounded)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Write this as a number in standard form.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14,300,000,000,000</a:t>
            </a:r>
          </a:p>
          <a:p>
            <a:pPr algn="ctr"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3400" y="4038600"/>
            <a:ext cx="6634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dirty="0"/>
              <a:t>U.S. population as of May 7, </a:t>
            </a:r>
            <a:r>
              <a:rPr lang="en-US" sz="3200" dirty="0" smtClean="0"/>
              <a:t>2011:  </a:t>
            </a:r>
            <a:endParaRPr lang="en-US" sz="3200" dirty="0"/>
          </a:p>
          <a:p>
            <a:pPr algn="ctr" eaLnBrk="1" hangingPunct="1"/>
            <a:r>
              <a:rPr lang="en-US" sz="3200" dirty="0" smtClean="0"/>
              <a:t>311,000,000 </a:t>
            </a:r>
            <a:r>
              <a:rPr lang="en-US" sz="3200" dirty="0"/>
              <a:t>(rounded)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819900" y="2819400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33CCFF"/>
                </a:solidFill>
              </a:rPr>
              <a:t>=  </a:t>
            </a:r>
            <a:r>
              <a:rPr lang="en-US" sz="2800" dirty="0" smtClean="0">
                <a:solidFill>
                  <a:srgbClr val="33CCFF"/>
                </a:solidFill>
              </a:rPr>
              <a:t>1.43 </a:t>
            </a:r>
            <a:r>
              <a:rPr lang="en-US" sz="2800" dirty="0">
                <a:solidFill>
                  <a:srgbClr val="33CCFF"/>
                </a:solidFill>
              </a:rPr>
              <a:t>x 10</a:t>
            </a:r>
            <a:r>
              <a:rPr lang="en-US" sz="2800" baseline="30000" dirty="0">
                <a:solidFill>
                  <a:srgbClr val="33CCFF"/>
                </a:solidFill>
              </a:rPr>
              <a:t>13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553200" y="4495800"/>
            <a:ext cx="2345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33CCFF"/>
                </a:solidFill>
              </a:rPr>
              <a:t>= </a:t>
            </a:r>
            <a:r>
              <a:rPr lang="en-US" sz="3200" dirty="0" smtClean="0">
                <a:solidFill>
                  <a:srgbClr val="33CCFF"/>
                </a:solidFill>
              </a:rPr>
              <a:t>3.11 </a:t>
            </a:r>
            <a:r>
              <a:rPr lang="en-US" sz="3200" dirty="0">
                <a:solidFill>
                  <a:srgbClr val="33CCFF"/>
                </a:solidFill>
              </a:rPr>
              <a:t>x 10</a:t>
            </a:r>
            <a:r>
              <a:rPr lang="en-US" sz="3200" baseline="30000" dirty="0">
                <a:solidFill>
                  <a:srgbClr val="33CCFF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National Debt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mtClean="0"/>
              <a:t>14.3 Trillion as of May 2, 2011 (rounded)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Write this as a number in standard form.</a:t>
            </a: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14,300,000,000,000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33400" y="4038600"/>
            <a:ext cx="6634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U.S. population as of May 2, 2011:  </a:t>
            </a:r>
          </a:p>
          <a:p>
            <a:pPr algn="ctr" eaLnBrk="1" hangingPunct="1"/>
            <a:r>
              <a:rPr lang="en-US" sz="3200"/>
              <a:t>311,000,000 (rounded)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819900" y="2819400"/>
            <a:ext cx="2338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33CCFF"/>
                </a:solidFill>
              </a:rPr>
              <a:t>=  1.43 x 10</a:t>
            </a:r>
            <a:r>
              <a:rPr lang="en-US" sz="2800" baseline="30000">
                <a:solidFill>
                  <a:srgbClr val="33CCFF"/>
                </a:solidFill>
              </a:rPr>
              <a:t>13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553200" y="4495800"/>
            <a:ext cx="2344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33CCFF"/>
                </a:solidFill>
              </a:rPr>
              <a:t>= 3.11 x 10</a:t>
            </a:r>
            <a:r>
              <a:rPr lang="en-US" sz="3200" baseline="30000">
                <a:solidFill>
                  <a:srgbClr val="33CCFF"/>
                </a:solidFill>
              </a:rPr>
              <a:t>8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04800" y="57150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1.43 x 10</a:t>
            </a:r>
            <a:r>
              <a:rPr lang="en-US" sz="3200" baseline="30000">
                <a:solidFill>
                  <a:schemeClr val="bg1"/>
                </a:solidFill>
              </a:rPr>
              <a:t>13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>
                <a:solidFill>
                  <a:schemeClr val="bg1"/>
                </a:solidFill>
                <a:sym typeface="Symbol" pitchFamily="18" charset="2"/>
              </a:rPr>
              <a:t> 3.011x 10</a:t>
            </a:r>
            <a:r>
              <a:rPr lang="en-US" sz="3200" baseline="30000">
                <a:solidFill>
                  <a:schemeClr val="bg1"/>
                </a:solidFill>
                <a:sym typeface="Symbol" pitchFamily="18" charset="2"/>
              </a:rPr>
              <a:t>8</a:t>
            </a:r>
            <a:r>
              <a:rPr lang="en-US" sz="3200">
                <a:solidFill>
                  <a:schemeClr val="bg1"/>
                </a:solidFill>
                <a:sym typeface="Symbol" pitchFamily="18" charset="2"/>
              </a:rPr>
              <a:t>  =</a:t>
            </a:r>
            <a:r>
              <a:rPr lang="en-US">
                <a:sym typeface="Symbol" pitchFamily="18" charset="2"/>
              </a:rPr>
              <a:t>   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105400" y="5710238"/>
            <a:ext cx="4052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$45,980.71(rounded)</a:t>
            </a:r>
          </a:p>
        </p:txBody>
      </p:sp>
      <p:pic>
        <p:nvPicPr>
          <p:cNvPr id="25609" name="Picture 9" descr="dollar sign riating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hlinkClick r:id="rId2"/>
              </a:rPr>
              <a:t>troy.pomeroy@medford.k12.or.us 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639763"/>
          </a:xfrm>
        </p:spPr>
        <p:txBody>
          <a:bodyPr/>
          <a:lstStyle/>
          <a:p>
            <a:pPr eaLnBrk="1" hangingPunct="1"/>
            <a:r>
              <a:rPr lang="en-US" sz="4000" smtClean="0"/>
              <a:t>?    ?   ?    R    U     </a:t>
            </a:r>
            <a:r>
              <a:rPr lang="en-US" sz="4000" smtClean="0">
                <a:solidFill>
                  <a:srgbClr val="FF0000"/>
                </a:solidFill>
              </a:rPr>
              <a:t>E</a:t>
            </a:r>
            <a:r>
              <a:rPr lang="en-US" sz="4000" smtClean="0"/>
              <a:t>   ?   ?   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FontTx/>
              <a:buNone/>
            </a:pPr>
            <a:r>
              <a:rPr lang="en-US" sz="4000" smtClean="0"/>
              <a:t>Multiply.</a:t>
            </a:r>
          </a:p>
          <a:p>
            <a:pPr marL="609600" indent="-609600" eaLnBrk="1" hangingPunct="1">
              <a:buFontTx/>
              <a:buNone/>
            </a:pPr>
            <a:endParaRPr lang="en-US" sz="400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4000" smtClean="0"/>
              <a:t>   2 x 10             </a:t>
            </a:r>
            <a:r>
              <a:rPr lang="en-US" sz="4000" smtClean="0">
                <a:solidFill>
                  <a:schemeClr val="bg1"/>
                </a:solidFill>
              </a:rPr>
              <a:t>=20</a:t>
            </a:r>
            <a:endParaRPr lang="en-US" sz="400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4000" smtClean="0"/>
              <a:t>   4.5 x 100        </a:t>
            </a:r>
            <a:r>
              <a:rPr lang="en-US" sz="4000" smtClean="0">
                <a:solidFill>
                  <a:schemeClr val="bg1"/>
                </a:solidFill>
              </a:rPr>
              <a:t>=450</a:t>
            </a:r>
            <a:endParaRPr lang="en-US" sz="400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4000" smtClean="0"/>
              <a:t>   1.5 x 1,000     </a:t>
            </a:r>
            <a:r>
              <a:rPr lang="en-US" sz="4000" smtClean="0">
                <a:solidFill>
                  <a:schemeClr val="bg1"/>
                </a:solidFill>
              </a:rPr>
              <a:t>=1500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4000" smtClean="0"/>
              <a:t>   2.39 x 1,000,000  </a:t>
            </a:r>
            <a:r>
              <a:rPr lang="en-US" sz="4000" smtClean="0">
                <a:solidFill>
                  <a:schemeClr val="bg1"/>
                </a:solidFill>
              </a:rPr>
              <a:t>=2,390,000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How Many is a Million?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81000" y="2209800"/>
            <a:ext cx="8534400" cy="3276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“Oil spill kills 1 million fish”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“Homeless population reaches 1,000,000”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“</a:t>
            </a:r>
            <a:r>
              <a:rPr lang="en-US" i="1" dirty="0" smtClean="0"/>
              <a:t>I Can Only Imagine</a:t>
            </a:r>
            <a:r>
              <a:rPr lang="en-US" dirty="0" smtClean="0"/>
              <a:t> is first to hit 1 million digital downloads”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04800" y="5715000"/>
            <a:ext cx="883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hlinkClick r:id="rId2"/>
              </a:rPr>
              <a:t>http://www.nytimes.com/2010/04/29/us/29spill.html?scp=2&amp;sq=oil%20spill&amp;st=cse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is 1 million like?</a:t>
            </a:r>
          </a:p>
        </p:txBody>
      </p:sp>
      <p:pic>
        <p:nvPicPr>
          <p:cNvPr id="6147" name="Picture 4" descr="chips ahoy min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981200"/>
            <a:ext cx="1536700" cy="213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447800"/>
            <a:ext cx="716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lphaUcPeriod"/>
            </a:pPr>
            <a:r>
              <a:rPr lang="en-US" sz="2400" dirty="0" smtClean="0">
                <a:solidFill>
                  <a:schemeClr val="bg1"/>
                </a:solidFill>
              </a:rPr>
              <a:t>How long does it take your heart to beat 1,000,000 times?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UcPeriod"/>
            </a:pPr>
            <a:r>
              <a:rPr lang="en-US" sz="2400" dirty="0" smtClean="0">
                <a:solidFill>
                  <a:schemeClr val="bg1"/>
                </a:solidFill>
              </a:rPr>
              <a:t>Advertisements for a popular brand of chocolate chip cookies claim there are 1000 chips in each bag of cookies.  How many bags would you need to have 1,000,000 chips?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UcPeriod"/>
            </a:pPr>
            <a:r>
              <a:rPr lang="en-US" sz="2400" dirty="0" smtClean="0">
                <a:solidFill>
                  <a:schemeClr val="bg1"/>
                </a:solidFill>
              </a:rPr>
              <a:t>If someone is 1,000,000 hours old, what is their age in years?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UcPeriod"/>
            </a:pPr>
            <a:r>
              <a:rPr lang="en-US" sz="2400" dirty="0" smtClean="0">
                <a:solidFill>
                  <a:schemeClr val="bg1"/>
                </a:solidFill>
              </a:rPr>
              <a:t>How many students can stand inside a square with an area of 1,000,000 square centimeters?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UcPeriod"/>
            </a:pPr>
            <a:r>
              <a:rPr lang="en-US" sz="2400" dirty="0" smtClean="0">
                <a:solidFill>
                  <a:schemeClr val="bg1"/>
                </a:solidFill>
              </a:rPr>
              <a:t>If you had $1,000,000 and spent $100 a day, how old would you be when you ran out of money?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43600"/>
            <a:ext cx="8229600" cy="639763"/>
          </a:xfrm>
        </p:spPr>
        <p:txBody>
          <a:bodyPr/>
          <a:lstStyle/>
          <a:p>
            <a:pPr eaLnBrk="1" hangingPunct="1"/>
            <a:r>
              <a:rPr lang="en-US" sz="1600" smtClean="0">
                <a:solidFill>
                  <a:schemeClr val="tx1"/>
                </a:solidFill>
              </a:rPr>
              <a:t>http//www.truthpizza.org/logic/gignum.htm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“While people would rarely say ‘ten’ when they meant ‘one hundred’, saying a million instead of a billion is a pretty common mistake.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Intuitively a million is a lot more like a billion than a ten is like one hundred, because our intuition has some grasp of ten and one hundred, but we have little grasp of what millions and billions involve.”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What about larger numbers?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81000" y="2209800"/>
            <a:ext cx="8534400" cy="3276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“U.S. Debt Nears $5 Trillion”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“Population of India passes 1 Billion”</a:t>
            </a:r>
          </a:p>
          <a:p>
            <a:pPr eaLnBrk="1" hangingPunct="1"/>
            <a:endParaRPr 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5715000"/>
            <a:ext cx="883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hlinkClick r:id="rId2"/>
              </a:rPr>
              <a:t>www.federalbudget.com</a:t>
            </a:r>
            <a:r>
              <a:rPr lang="en-US"/>
              <a:t>                 </a:t>
            </a:r>
            <a:r>
              <a:rPr lang="en-US">
                <a:hlinkClick r:id="rId3"/>
              </a:rPr>
              <a:t>http://www.census.gov/main/www/popclock.html</a:t>
            </a: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>
                <a:hlinkClick r:id="rId4"/>
              </a:rPr>
              <a:t>http://www.usdebtclock.org/</a:t>
            </a:r>
            <a:r>
              <a:rPr lang="en-US"/>
              <a:t>             </a:t>
            </a:r>
            <a:r>
              <a:rPr lang="en-US">
                <a:hlinkClick r:id="rId5"/>
              </a:rPr>
              <a:t>http://defeatthedebt.com/debt-clock/?gclid=CNaOzcvGwKECFQgSawodqz_oAg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38200" y="1752600"/>
            <a:ext cx="76962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2800" smtClean="0"/>
              <a:t>There are 33,400,000,000,000,000,000,000 molecules in 1 gram of water.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22098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ustralian Sunrise"/>
              </a:rPr>
              <a:t>Science</a:t>
            </a:r>
          </a:p>
        </p:txBody>
      </p:sp>
      <p:pic>
        <p:nvPicPr>
          <p:cNvPr id="9221" name="Picture 5" descr="water molecu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886200"/>
            <a:ext cx="2143125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743200" y="2332038"/>
            <a:ext cx="60198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3600" smtClean="0"/>
              <a:t>5,000,000 x 5,000,000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733800" y="1447800"/>
            <a:ext cx="15716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Try This!</a:t>
            </a:r>
          </a:p>
        </p:txBody>
      </p:sp>
      <p:pic>
        <p:nvPicPr>
          <p:cNvPr id="10245" name="Picture 5" descr="calculator surre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1905000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784225" y="3954463"/>
            <a:ext cx="2797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704</Words>
  <Application>Microsoft Office PowerPoint</Application>
  <PresentationFormat>On-screen Show (4:3)</PresentationFormat>
  <Paragraphs>129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Opener</vt:lpstr>
      <vt:lpstr>?    ?   ?    R    U     E   ?   ?   ?</vt:lpstr>
      <vt:lpstr>?    ?   ?    R    U     E   ?   ?   ?</vt:lpstr>
      <vt:lpstr>How Many is a Million?</vt:lpstr>
      <vt:lpstr>What is 1 million like?</vt:lpstr>
      <vt:lpstr>http//www.truthpizza.org/logic/gignum.htm</vt:lpstr>
      <vt:lpstr>What about larger numbers?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Guided Practice</vt:lpstr>
      <vt:lpstr>Guided Practice</vt:lpstr>
      <vt:lpstr>National Debt</vt:lpstr>
      <vt:lpstr>National Debt</vt:lpstr>
      <vt:lpstr>National Debt</vt:lpstr>
      <vt:lpstr>troy.pomeroy@medford.k12.or.us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Opener</dc:title>
  <dc:creator>Daddy</dc:creator>
  <cp:lastModifiedBy>Default</cp:lastModifiedBy>
  <cp:revision>31</cp:revision>
  <dcterms:created xsi:type="dcterms:W3CDTF">2010-05-07T14:55:33Z</dcterms:created>
  <dcterms:modified xsi:type="dcterms:W3CDTF">2011-05-13T20:38:08Z</dcterms:modified>
</cp:coreProperties>
</file>